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5143500" type="screen16x9"/>
  <p:notesSz cx="6858000" cy="9144000"/>
  <p:embeddedFontLst>
    <p:embeddedFont>
      <p:font typeface="Source Code Pro" panose="020B0604020202020204" charset="0"/>
      <p:regular r:id="rId16"/>
      <p:bold r:id="rId17"/>
      <p:italic r:id="rId18"/>
      <p:boldItalic r:id="rId19"/>
    </p:embeddedFont>
    <p:embeddedFont>
      <p:font typeface="Amatic SC" panose="020B0604020202020204" charset="-79"/>
      <p:regular r:id="rId20"/>
      <p:bold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1" d="100"/>
          <a:sy n="141" d="100"/>
        </p:scale>
        <p:origin x="126" y="17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d83dee50b2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d83dee50b2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d83dee50b2_0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d83dee50b2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d83dee50b2_0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d83dee50b2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dbfb84496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dbfb84496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d83dee50b2_0_3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d83dee50b2_0_3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d83dee50b2_0_3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d83dee50b2_0_3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d83dee50b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d83dee50b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d83dee50b2_0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d83dee50b2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d83dee50b2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d83dee50b2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d83dee50b2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d83dee50b2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d83dee50b2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d83dee50b2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d83dee50b2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d83dee50b2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0" y="0"/>
            <a:ext cx="9144000" cy="3429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a:endParaRPr/>
          </a:p>
        </p:txBody>
      </p:sp>
      <p:sp>
        <p:nvSpPr>
          <p:cNvPr id="12" name="Google Shape;12;p2"/>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normAutofit/>
          </a:bodyPr>
          <a:lstStyle>
            <a:lvl1pPr lvl="0" algn="ctr">
              <a:lnSpc>
                <a:spcPct val="100000"/>
              </a:lnSpc>
              <a:spcBef>
                <a:spcPts val="0"/>
              </a:spcBef>
              <a:spcAft>
                <a:spcPts val="0"/>
              </a:spcAft>
              <a:buClr>
                <a:schemeClr val="accent1"/>
              </a:buClr>
              <a:buSzPts val="2100"/>
              <a:buNone/>
              <a:defRPr sz="2100" b="1">
                <a:solidFill>
                  <a:schemeClr val="accent1"/>
                </a:solidFill>
              </a:defRPr>
            </a:lvl1pPr>
            <a:lvl2pPr lvl="1" algn="ctr">
              <a:lnSpc>
                <a:spcPct val="100000"/>
              </a:lnSpc>
              <a:spcBef>
                <a:spcPts val="0"/>
              </a:spcBef>
              <a:spcAft>
                <a:spcPts val="0"/>
              </a:spcAft>
              <a:buClr>
                <a:schemeClr val="accent1"/>
              </a:buClr>
              <a:buSzPts val="2100"/>
              <a:buNone/>
              <a:defRPr sz="2100" b="1">
                <a:solidFill>
                  <a:schemeClr val="accent1"/>
                </a:solidFill>
              </a:defRPr>
            </a:lvl2pPr>
            <a:lvl3pPr lvl="2" algn="ctr">
              <a:lnSpc>
                <a:spcPct val="100000"/>
              </a:lnSpc>
              <a:spcBef>
                <a:spcPts val="0"/>
              </a:spcBef>
              <a:spcAft>
                <a:spcPts val="0"/>
              </a:spcAft>
              <a:buClr>
                <a:schemeClr val="accent1"/>
              </a:buClr>
              <a:buSzPts val="2100"/>
              <a:buNone/>
              <a:defRPr sz="2100" b="1">
                <a:solidFill>
                  <a:schemeClr val="accent1"/>
                </a:solidFill>
              </a:defRPr>
            </a:lvl3pPr>
            <a:lvl4pPr lvl="3" algn="ctr">
              <a:lnSpc>
                <a:spcPct val="100000"/>
              </a:lnSpc>
              <a:spcBef>
                <a:spcPts val="0"/>
              </a:spcBef>
              <a:spcAft>
                <a:spcPts val="0"/>
              </a:spcAft>
              <a:buClr>
                <a:schemeClr val="accent1"/>
              </a:buClr>
              <a:buSzPts val="2100"/>
              <a:buNone/>
              <a:defRPr sz="2100" b="1">
                <a:solidFill>
                  <a:schemeClr val="accent1"/>
                </a:solidFill>
              </a:defRPr>
            </a:lvl4pPr>
            <a:lvl5pPr lvl="4" algn="ctr">
              <a:lnSpc>
                <a:spcPct val="100000"/>
              </a:lnSpc>
              <a:spcBef>
                <a:spcPts val="0"/>
              </a:spcBef>
              <a:spcAft>
                <a:spcPts val="0"/>
              </a:spcAft>
              <a:buClr>
                <a:schemeClr val="accent1"/>
              </a:buClr>
              <a:buSzPts val="2100"/>
              <a:buNone/>
              <a:defRPr sz="2100" b="1">
                <a:solidFill>
                  <a:schemeClr val="accent1"/>
                </a:solidFill>
              </a:defRPr>
            </a:lvl5pPr>
            <a:lvl6pPr lvl="5" algn="ctr">
              <a:lnSpc>
                <a:spcPct val="100000"/>
              </a:lnSpc>
              <a:spcBef>
                <a:spcPts val="0"/>
              </a:spcBef>
              <a:spcAft>
                <a:spcPts val="0"/>
              </a:spcAft>
              <a:buClr>
                <a:schemeClr val="accent1"/>
              </a:buClr>
              <a:buSzPts val="2100"/>
              <a:buNone/>
              <a:defRPr sz="2100" b="1">
                <a:solidFill>
                  <a:schemeClr val="accent1"/>
                </a:solidFill>
              </a:defRPr>
            </a:lvl6pPr>
            <a:lvl7pPr lvl="6" algn="ctr">
              <a:lnSpc>
                <a:spcPct val="100000"/>
              </a:lnSpc>
              <a:spcBef>
                <a:spcPts val="0"/>
              </a:spcBef>
              <a:spcAft>
                <a:spcPts val="0"/>
              </a:spcAft>
              <a:buClr>
                <a:schemeClr val="accent1"/>
              </a:buClr>
              <a:buSzPts val="2100"/>
              <a:buNone/>
              <a:defRPr sz="2100" b="1">
                <a:solidFill>
                  <a:schemeClr val="accent1"/>
                </a:solidFill>
              </a:defRPr>
            </a:lvl7pPr>
            <a:lvl8pPr lvl="7" algn="ctr">
              <a:lnSpc>
                <a:spcPct val="100000"/>
              </a:lnSpc>
              <a:spcBef>
                <a:spcPts val="0"/>
              </a:spcBef>
              <a:spcAft>
                <a:spcPts val="0"/>
              </a:spcAft>
              <a:buClr>
                <a:schemeClr val="accent1"/>
              </a:buClr>
              <a:buSzPts val="2100"/>
              <a:buNone/>
              <a:defRPr sz="2100" b="1">
                <a:solidFill>
                  <a:schemeClr val="accent1"/>
                </a:solidFill>
              </a:defRPr>
            </a:lvl8pPr>
            <a:lvl9pPr lvl="8" algn="ctr">
              <a:lnSpc>
                <a:spcPct val="100000"/>
              </a:lnSpc>
              <a:spcBef>
                <a:spcPts val="0"/>
              </a:spcBef>
              <a:spcAft>
                <a:spcPts val="0"/>
              </a:spcAft>
              <a:buClr>
                <a:schemeClr val="accent1"/>
              </a:buClr>
              <a:buSzPts val="2100"/>
              <a:buNone/>
              <a:defRPr sz="2100" b="1">
                <a:solidFill>
                  <a:schemeClr val="accent1"/>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311700" y="1240275"/>
            <a:ext cx="8520600" cy="19818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a:spLocks noGrp="1"/>
          </p:cNvSpPr>
          <p:nvPr>
            <p:ph type="body" idx="1"/>
          </p:nvPr>
        </p:nvSpPr>
        <p:spPr>
          <a:xfrm>
            <a:off x="311700" y="33046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Clr>
                <a:schemeClr val="accent1"/>
              </a:buClr>
              <a:buSzPts val="1800"/>
              <a:buChar char="●"/>
              <a:defRPr>
                <a:solidFill>
                  <a:schemeClr val="accent1"/>
                </a:solidFill>
                <a:highlight>
                  <a:schemeClr val="dk1"/>
                </a:highlight>
              </a:defRPr>
            </a:lvl1pPr>
            <a:lvl2pPr marL="914400" lvl="1" indent="-317500" algn="ctr">
              <a:spcBef>
                <a:spcPts val="0"/>
              </a:spcBef>
              <a:spcAft>
                <a:spcPts val="0"/>
              </a:spcAft>
              <a:buClr>
                <a:schemeClr val="accent1"/>
              </a:buClr>
              <a:buSzPts val="1400"/>
              <a:buChar char="○"/>
              <a:defRPr>
                <a:solidFill>
                  <a:schemeClr val="accent1"/>
                </a:solidFill>
                <a:highlight>
                  <a:schemeClr val="dk1"/>
                </a:highlight>
              </a:defRPr>
            </a:lvl2pPr>
            <a:lvl3pPr marL="1371600" lvl="2" indent="-317500" algn="ctr">
              <a:spcBef>
                <a:spcPts val="0"/>
              </a:spcBef>
              <a:spcAft>
                <a:spcPts val="0"/>
              </a:spcAft>
              <a:buClr>
                <a:schemeClr val="accent1"/>
              </a:buClr>
              <a:buSzPts val="1400"/>
              <a:buChar char="■"/>
              <a:defRPr>
                <a:solidFill>
                  <a:schemeClr val="accent1"/>
                </a:solidFill>
                <a:highlight>
                  <a:schemeClr val="dk1"/>
                </a:highlight>
              </a:defRPr>
            </a:lvl3pPr>
            <a:lvl4pPr marL="1828800" lvl="3" indent="-317500" algn="ctr">
              <a:spcBef>
                <a:spcPts val="0"/>
              </a:spcBef>
              <a:spcAft>
                <a:spcPts val="0"/>
              </a:spcAft>
              <a:buClr>
                <a:schemeClr val="accent1"/>
              </a:buClr>
              <a:buSzPts val="1400"/>
              <a:buChar char="●"/>
              <a:defRPr>
                <a:solidFill>
                  <a:schemeClr val="accent1"/>
                </a:solidFill>
                <a:highlight>
                  <a:schemeClr val="dk1"/>
                </a:highlight>
              </a:defRPr>
            </a:lvl4pPr>
            <a:lvl5pPr marL="2286000" lvl="4" indent="-317500" algn="ctr">
              <a:spcBef>
                <a:spcPts val="0"/>
              </a:spcBef>
              <a:spcAft>
                <a:spcPts val="0"/>
              </a:spcAft>
              <a:buClr>
                <a:schemeClr val="accent1"/>
              </a:buClr>
              <a:buSzPts val="1400"/>
              <a:buChar char="○"/>
              <a:defRPr>
                <a:solidFill>
                  <a:schemeClr val="accent1"/>
                </a:solidFill>
                <a:highlight>
                  <a:schemeClr val="dk1"/>
                </a:highlight>
              </a:defRPr>
            </a:lvl5pPr>
            <a:lvl6pPr marL="2743200" lvl="5" indent="-317500" algn="ctr">
              <a:spcBef>
                <a:spcPts val="0"/>
              </a:spcBef>
              <a:spcAft>
                <a:spcPts val="0"/>
              </a:spcAft>
              <a:buClr>
                <a:schemeClr val="accent1"/>
              </a:buClr>
              <a:buSzPts val="1400"/>
              <a:buChar char="■"/>
              <a:defRPr>
                <a:solidFill>
                  <a:schemeClr val="accent1"/>
                </a:solidFill>
                <a:highlight>
                  <a:schemeClr val="dk1"/>
                </a:highlight>
              </a:defRPr>
            </a:lvl6pPr>
            <a:lvl7pPr marL="3200400" lvl="6" indent="-317500" algn="ctr">
              <a:spcBef>
                <a:spcPts val="0"/>
              </a:spcBef>
              <a:spcAft>
                <a:spcPts val="0"/>
              </a:spcAft>
              <a:buClr>
                <a:schemeClr val="accent1"/>
              </a:buClr>
              <a:buSzPts val="1400"/>
              <a:buChar char="●"/>
              <a:defRPr>
                <a:solidFill>
                  <a:schemeClr val="accent1"/>
                </a:solidFill>
                <a:highlight>
                  <a:schemeClr val="dk1"/>
                </a:highlight>
              </a:defRPr>
            </a:lvl7pPr>
            <a:lvl8pPr marL="3657600" lvl="7" indent="-317500" algn="ctr">
              <a:spcBef>
                <a:spcPts val="0"/>
              </a:spcBef>
              <a:spcAft>
                <a:spcPts val="0"/>
              </a:spcAft>
              <a:buClr>
                <a:schemeClr val="accent1"/>
              </a:buClr>
              <a:buSzPts val="1400"/>
              <a:buChar char="○"/>
              <a:defRPr>
                <a:solidFill>
                  <a:schemeClr val="accent1"/>
                </a:solidFill>
                <a:highlight>
                  <a:schemeClr val="dk1"/>
                </a:highlight>
              </a:defRPr>
            </a:lvl8pPr>
            <a:lvl9pPr marL="4114800" lvl="8" indent="-317500" algn="ctr">
              <a:spcBef>
                <a:spcPts val="0"/>
              </a:spcBef>
              <a:spcAft>
                <a:spcPts val="0"/>
              </a:spcAft>
              <a:buClr>
                <a:schemeClr val="accent1"/>
              </a:buClr>
              <a:buSzPts val="1400"/>
              <a:buChar char="■"/>
              <a:defRPr>
                <a:solidFill>
                  <a:schemeClr val="accent1"/>
                </a:solidFill>
                <a:highlight>
                  <a:schemeClr val="dk1"/>
                </a:highlight>
              </a:defRPr>
            </a:lvl9pPr>
          </a:lstStyle>
          <a:p>
            <a:endParaRPr/>
          </a:p>
        </p:txBody>
      </p:sp>
      <p:sp>
        <p:nvSpPr>
          <p:cNvPr id="49" name="Google Shape;4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2802750" y="802500"/>
            <a:ext cx="3538500" cy="3538500"/>
          </a:xfrm>
          <a:prstGeom prst="rect">
            <a:avLst/>
          </a:prstGeom>
          <a:solidFill>
            <a:srgbClr val="FFFFFF"/>
          </a:solidFill>
        </p:spPr>
        <p:txBody>
          <a:bodyPr spcFirstLastPara="1" wrap="square" lIns="91425" tIns="91425" rIns="91425" bIns="91425" anchor="ctr" anchorCtr="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19" name="Google Shape;19;p4"/>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5"/>
          <p:cNvSpPr txBox="1">
            <a:spLocks noGrp="1"/>
          </p:cNvSpPr>
          <p:nvPr>
            <p:ph type="body" idx="1"/>
          </p:nvPr>
        </p:nvSpPr>
        <p:spPr>
          <a:xfrm>
            <a:off x="311700" y="1228675"/>
            <a:ext cx="3999900" cy="3340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body" idx="2"/>
          </p:nvPr>
        </p:nvSpPr>
        <p:spPr>
          <a:xfrm>
            <a:off x="4832400" y="1228675"/>
            <a:ext cx="3999900" cy="3340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5" name="Google Shape;2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04800" y="309350"/>
            <a:ext cx="8537700" cy="748200"/>
          </a:xfrm>
          <a:prstGeom prst="rect">
            <a:avLst/>
          </a:prstGeom>
        </p:spPr>
        <p:txBody>
          <a:bodyPr spcFirstLastPara="1" wrap="square" lIns="91425" tIns="91425" rIns="91425" bIns="91425" anchor="t" anchorCtr="0">
            <a:norm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a:endParaRPr/>
          </a:p>
        </p:txBody>
      </p:sp>
      <p:sp>
        <p:nvSpPr>
          <p:cNvPr id="31" name="Google Shape;31;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 name="Google Shape;38;p9"/>
          <p:cNvCxnSpPr/>
          <p:nvPr/>
        </p:nvCxnSpPr>
        <p:spPr>
          <a:xfrm>
            <a:off x="5029675" y="4495500"/>
            <a:ext cx="468300" cy="0"/>
          </a:xfrm>
          <a:prstGeom prst="straightConnector1">
            <a:avLst/>
          </a:prstGeom>
          <a:noFill/>
          <a:ln w="28575" cap="flat" cmpd="sng">
            <a:solidFill>
              <a:schemeClr val="lt1"/>
            </a:solidFill>
            <a:prstDash val="solid"/>
            <a:round/>
            <a:headEnd type="none" w="sm" len="sm"/>
            <a:tailEnd type="none" w="sm" len="sm"/>
          </a:ln>
        </p:spPr>
      </p:cxnSp>
      <p:sp>
        <p:nvSpPr>
          <p:cNvPr id="39" name="Google Shape;39;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40" name="Google Shape;40;p9"/>
          <p:cNvSpPr txBox="1">
            <a:spLocks noGrp="1"/>
          </p:cNvSpPr>
          <p:nvPr>
            <p:ph type="subTitle" idx="1"/>
          </p:nvPr>
        </p:nvSpPr>
        <p:spPr>
          <a:xfrm>
            <a:off x="265500" y="2845223"/>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1" name="Google Shape;41;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accent1"/>
              </a:buClr>
              <a:buSzPts val="1800"/>
              <a:buChar char="●"/>
              <a:defRPr>
                <a:solidFill>
                  <a:schemeClr val="accent1"/>
                </a:solidFill>
                <a:highlight>
                  <a:schemeClr val="lt1"/>
                </a:highlight>
              </a:defRPr>
            </a:lvl1pPr>
            <a:lvl2pPr marL="914400" lvl="1" indent="-317500">
              <a:spcBef>
                <a:spcPts val="0"/>
              </a:spcBef>
              <a:spcAft>
                <a:spcPts val="0"/>
              </a:spcAft>
              <a:buClr>
                <a:schemeClr val="accent1"/>
              </a:buClr>
              <a:buSzPts val="1400"/>
              <a:buChar char="○"/>
              <a:defRPr>
                <a:solidFill>
                  <a:schemeClr val="accent1"/>
                </a:solidFill>
                <a:highlight>
                  <a:schemeClr val="lt1"/>
                </a:highlight>
              </a:defRPr>
            </a:lvl2pPr>
            <a:lvl3pPr marL="1371600" lvl="2" indent="-317500">
              <a:spcBef>
                <a:spcPts val="0"/>
              </a:spcBef>
              <a:spcAft>
                <a:spcPts val="0"/>
              </a:spcAft>
              <a:buClr>
                <a:schemeClr val="accent1"/>
              </a:buClr>
              <a:buSzPts val="1400"/>
              <a:buChar char="■"/>
              <a:defRPr>
                <a:solidFill>
                  <a:schemeClr val="accent1"/>
                </a:solidFill>
                <a:highlight>
                  <a:schemeClr val="lt1"/>
                </a:highlight>
              </a:defRPr>
            </a:lvl3pPr>
            <a:lvl4pPr marL="1828800" lvl="3" indent="-317500">
              <a:spcBef>
                <a:spcPts val="0"/>
              </a:spcBef>
              <a:spcAft>
                <a:spcPts val="0"/>
              </a:spcAft>
              <a:buClr>
                <a:schemeClr val="accent1"/>
              </a:buClr>
              <a:buSzPts val="1400"/>
              <a:buChar char="●"/>
              <a:defRPr>
                <a:solidFill>
                  <a:schemeClr val="accent1"/>
                </a:solidFill>
                <a:highlight>
                  <a:schemeClr val="lt1"/>
                </a:highlight>
              </a:defRPr>
            </a:lvl4pPr>
            <a:lvl5pPr marL="2286000" lvl="4" indent="-317500">
              <a:spcBef>
                <a:spcPts val="0"/>
              </a:spcBef>
              <a:spcAft>
                <a:spcPts val="0"/>
              </a:spcAft>
              <a:buClr>
                <a:schemeClr val="accent1"/>
              </a:buClr>
              <a:buSzPts val="1400"/>
              <a:buChar char="○"/>
              <a:defRPr>
                <a:solidFill>
                  <a:schemeClr val="accent1"/>
                </a:solidFill>
                <a:highlight>
                  <a:schemeClr val="lt1"/>
                </a:highlight>
              </a:defRPr>
            </a:lvl5pPr>
            <a:lvl6pPr marL="2743200" lvl="5" indent="-317500">
              <a:spcBef>
                <a:spcPts val="0"/>
              </a:spcBef>
              <a:spcAft>
                <a:spcPts val="0"/>
              </a:spcAft>
              <a:buClr>
                <a:schemeClr val="accent1"/>
              </a:buClr>
              <a:buSzPts val="1400"/>
              <a:buChar char="■"/>
              <a:defRPr>
                <a:solidFill>
                  <a:schemeClr val="accent1"/>
                </a:solidFill>
                <a:highlight>
                  <a:schemeClr val="lt1"/>
                </a:highlight>
              </a:defRPr>
            </a:lvl6pPr>
            <a:lvl7pPr marL="3200400" lvl="6" indent="-317500">
              <a:spcBef>
                <a:spcPts val="0"/>
              </a:spcBef>
              <a:spcAft>
                <a:spcPts val="0"/>
              </a:spcAft>
              <a:buClr>
                <a:schemeClr val="accent1"/>
              </a:buClr>
              <a:buSzPts val="1400"/>
              <a:buChar char="●"/>
              <a:defRPr>
                <a:solidFill>
                  <a:schemeClr val="accent1"/>
                </a:solidFill>
                <a:highlight>
                  <a:schemeClr val="lt1"/>
                </a:highlight>
              </a:defRPr>
            </a:lvl7pPr>
            <a:lvl8pPr marL="3657600" lvl="7" indent="-317500">
              <a:spcBef>
                <a:spcPts val="0"/>
              </a:spcBef>
              <a:spcAft>
                <a:spcPts val="0"/>
              </a:spcAft>
              <a:buClr>
                <a:schemeClr val="accent1"/>
              </a:buClr>
              <a:buSzPts val="1400"/>
              <a:buChar char="○"/>
              <a:defRPr>
                <a:solidFill>
                  <a:schemeClr val="accent1"/>
                </a:solidFill>
                <a:highlight>
                  <a:schemeClr val="lt1"/>
                </a:highlight>
              </a:defRPr>
            </a:lvl8pPr>
            <a:lvl9pPr marL="4114800" lvl="8" indent="-317500">
              <a:spcBef>
                <a:spcPts val="0"/>
              </a:spcBef>
              <a:spcAft>
                <a:spcPts val="0"/>
              </a:spcAft>
              <a:buClr>
                <a:schemeClr val="accent1"/>
              </a:buClr>
              <a:buSzPts val="1400"/>
              <a:buChar char="■"/>
              <a:defRPr>
                <a:solidFill>
                  <a:schemeClr val="accent1"/>
                </a:solidFill>
                <a:highlight>
                  <a:schemeClr val="lt1"/>
                </a:highlight>
              </a:defRPr>
            </a:lvl9pPr>
          </a:lstStyle>
          <a:p>
            <a:endParaRPr/>
          </a:p>
        </p:txBody>
      </p:sp>
      <p:sp>
        <p:nvSpPr>
          <p:cNvPr id="42" name="Google Shape;4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Clr>
                <a:schemeClr val="accent1"/>
              </a:buClr>
              <a:buSzPts val="2400"/>
              <a:buFont typeface="Amatic SC"/>
              <a:buNone/>
              <a:defRPr sz="2400" b="1">
                <a:solidFill>
                  <a:schemeClr val="accent1"/>
                </a:solidFill>
                <a:latin typeface="Amatic SC"/>
                <a:ea typeface="Amatic SC"/>
                <a:cs typeface="Amatic SC"/>
                <a:sym typeface="Amatic SC"/>
              </a:defRPr>
            </a:lvl1pPr>
          </a:lstStyle>
          <a:p>
            <a:endParaRPr/>
          </a:p>
        </p:txBody>
      </p:sp>
      <p:sp>
        <p:nvSpPr>
          <p:cNvPr id="45" name="Google Shape;4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beach-day">
    <p:bg>
      <p:bgPr>
        <a:solidFill>
          <a:srgbClr val="E90000">
            <a:alpha val="23460"/>
          </a:srgb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311700" y="1228675"/>
            <a:ext cx="8520600" cy="3340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marL="914400" lvl="1"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marL="1371600" lvl="2"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marL="1828800" lvl="3"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marL="2286000" lvl="4"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marL="2743200" lvl="5"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marL="3200400" lvl="6"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marL="3657600" lvl="7"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marL="4114800" lvl="8"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3"/>
          <p:cNvSpPr txBox="1">
            <a:spLocks noGrp="1"/>
          </p:cNvSpPr>
          <p:nvPr>
            <p:ph type="ctrTitle"/>
          </p:nvPr>
        </p:nvSpPr>
        <p:spPr>
          <a:xfrm>
            <a:off x="1121401" y="2406550"/>
            <a:ext cx="7688400" cy="10329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endParaRPr dirty="0"/>
          </a:p>
          <a:p>
            <a:pPr marL="0" lvl="0" indent="0" algn="ctr" rtl="0">
              <a:spcBef>
                <a:spcPts val="0"/>
              </a:spcBef>
              <a:spcAft>
                <a:spcPts val="0"/>
              </a:spcAft>
              <a:buNone/>
            </a:pPr>
            <a:endParaRPr dirty="0"/>
          </a:p>
          <a:p>
            <a:pPr marL="0" lvl="0" indent="0" algn="ctr" rtl="0">
              <a:spcBef>
                <a:spcPts val="0"/>
              </a:spcBef>
              <a:spcAft>
                <a:spcPts val="0"/>
              </a:spcAft>
              <a:buNone/>
            </a:pPr>
            <a:endParaRPr sz="4088" dirty="0"/>
          </a:p>
          <a:p>
            <a:pPr marL="0" lvl="0" indent="0" algn="ctr" rtl="0">
              <a:spcBef>
                <a:spcPts val="0"/>
              </a:spcBef>
              <a:spcAft>
                <a:spcPts val="0"/>
              </a:spcAft>
              <a:buNone/>
            </a:pPr>
            <a:r>
              <a:rPr lang="en-GB" sz="4088" dirty="0"/>
              <a:t>Student Council-Virtual Stormont tour </a:t>
            </a:r>
            <a:endParaRPr sz="4088" dirty="0"/>
          </a:p>
        </p:txBody>
      </p:sp>
      <p:pic>
        <p:nvPicPr>
          <p:cNvPr id="57" name="Google Shape;57;p13"/>
          <p:cNvPicPr preferRelativeResize="0"/>
          <p:nvPr/>
        </p:nvPicPr>
        <p:blipFill>
          <a:blip r:embed="rId3">
            <a:alphaModFix/>
          </a:blip>
          <a:stretch>
            <a:fillRect/>
          </a:stretch>
        </p:blipFill>
        <p:spPr>
          <a:xfrm>
            <a:off x="906475" y="456025"/>
            <a:ext cx="7115299" cy="21642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2"/>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Finnian </a:t>
            </a:r>
            <a:endParaRPr/>
          </a:p>
        </p:txBody>
      </p:sp>
      <p:sp>
        <p:nvSpPr>
          <p:cNvPr id="125" name="Google Shape;125;p22"/>
          <p:cNvSpPr/>
          <p:nvPr/>
        </p:nvSpPr>
        <p:spPr>
          <a:xfrm>
            <a:off x="2153625" y="584650"/>
            <a:ext cx="5432100" cy="4014300"/>
          </a:xfrm>
          <a:prstGeom prst="wedgeEllipseCallout">
            <a:avLst>
              <a:gd name="adj1" fmla="val -54161"/>
              <a:gd name="adj2" fmla="val 26912"/>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2"/>
          <p:cNvSpPr txBox="1"/>
          <p:nvPr/>
        </p:nvSpPr>
        <p:spPr>
          <a:xfrm>
            <a:off x="3345125" y="918600"/>
            <a:ext cx="3337800" cy="3306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GB" sz="1100">
                <a:solidFill>
                  <a:schemeClr val="dk2"/>
                </a:solidFill>
                <a:latin typeface="Source Code Pro"/>
                <a:ea typeface="Source Code Pro"/>
                <a:cs typeface="Source Code Pro"/>
                <a:sym typeface="Source Code Pro"/>
              </a:rPr>
              <a:t>I enjoyed learning about how the government in Stormont work, how they make decisions which impacts our country. </a:t>
            </a:r>
            <a:endParaRPr sz="1100">
              <a:solidFill>
                <a:schemeClr val="dk2"/>
              </a:solidFill>
              <a:latin typeface="Source Code Pro"/>
              <a:ea typeface="Source Code Pro"/>
              <a:cs typeface="Source Code Pro"/>
              <a:sym typeface="Source Code Pro"/>
            </a:endParaRPr>
          </a:p>
          <a:p>
            <a:pPr marL="0" lvl="0" indent="0" algn="l" rtl="0">
              <a:lnSpc>
                <a:spcPct val="115000"/>
              </a:lnSpc>
              <a:spcBef>
                <a:spcPts val="1200"/>
              </a:spcBef>
              <a:spcAft>
                <a:spcPts val="0"/>
              </a:spcAft>
              <a:buNone/>
            </a:pPr>
            <a:endParaRPr sz="1100">
              <a:solidFill>
                <a:schemeClr val="dk2"/>
              </a:solidFill>
              <a:latin typeface="Source Code Pro"/>
              <a:ea typeface="Source Code Pro"/>
              <a:cs typeface="Source Code Pro"/>
              <a:sym typeface="Source Code Pro"/>
            </a:endParaRPr>
          </a:p>
          <a:p>
            <a:pPr marL="0" lvl="0" indent="0" algn="l" rtl="0">
              <a:lnSpc>
                <a:spcPct val="115000"/>
              </a:lnSpc>
              <a:spcBef>
                <a:spcPts val="1200"/>
              </a:spcBef>
              <a:spcAft>
                <a:spcPts val="0"/>
              </a:spcAft>
              <a:buNone/>
            </a:pPr>
            <a:r>
              <a:rPr lang="en-GB" sz="1100">
                <a:solidFill>
                  <a:schemeClr val="dk2"/>
                </a:solidFill>
                <a:latin typeface="Source Code Pro"/>
                <a:ea typeface="Source Code Pro"/>
                <a:cs typeface="Source Code Pro"/>
                <a:sym typeface="Source Code Pro"/>
              </a:rPr>
              <a:t>I liked learning about all of the ministers, especially about our local MLA’s. I didn’t know that anyone, even children could approach an MLA with a concern or issue. </a:t>
            </a:r>
            <a:endParaRPr sz="1100">
              <a:solidFill>
                <a:schemeClr val="dk2"/>
              </a:solidFill>
              <a:latin typeface="Source Code Pro"/>
              <a:ea typeface="Source Code Pro"/>
              <a:cs typeface="Source Code Pro"/>
              <a:sym typeface="Source Code Pro"/>
            </a:endParaRPr>
          </a:p>
          <a:p>
            <a:pPr marL="0" lvl="0" indent="0" algn="l" rtl="0">
              <a:lnSpc>
                <a:spcPct val="115000"/>
              </a:lnSpc>
              <a:spcBef>
                <a:spcPts val="1200"/>
              </a:spcBef>
              <a:spcAft>
                <a:spcPts val="0"/>
              </a:spcAft>
              <a:buNone/>
            </a:pPr>
            <a:endParaRPr sz="1100">
              <a:solidFill>
                <a:schemeClr val="dk2"/>
              </a:solidFill>
              <a:latin typeface="Source Code Pro"/>
              <a:ea typeface="Source Code Pro"/>
              <a:cs typeface="Source Code Pro"/>
              <a:sym typeface="Source Code Pro"/>
            </a:endParaRPr>
          </a:p>
          <a:p>
            <a:pPr marL="0" lvl="0" indent="0" algn="l" rtl="0">
              <a:lnSpc>
                <a:spcPct val="115000"/>
              </a:lnSpc>
              <a:spcBef>
                <a:spcPts val="1200"/>
              </a:spcBef>
              <a:spcAft>
                <a:spcPts val="1200"/>
              </a:spcAft>
              <a:buNone/>
            </a:pPr>
            <a:r>
              <a:rPr lang="en-GB" sz="1100">
                <a:solidFill>
                  <a:schemeClr val="dk2"/>
                </a:solidFill>
                <a:latin typeface="Source Code Pro"/>
                <a:ea typeface="Source Code Pro"/>
                <a:cs typeface="Source Code Pro"/>
                <a:sym typeface="Source Code Pro"/>
              </a:rPr>
              <a:t>I had great fun on our virtual tour to Stormont.  </a:t>
            </a:r>
            <a:endParaRPr sz="1100">
              <a:solidFill>
                <a:schemeClr val="dk2"/>
              </a:solidFill>
              <a:latin typeface="Source Code Pro"/>
              <a:ea typeface="Source Code Pro"/>
              <a:cs typeface="Source Code Pro"/>
              <a:sym typeface="Source Code Pro"/>
            </a:endParaRPr>
          </a:p>
        </p:txBody>
      </p:sp>
      <p:pic>
        <p:nvPicPr>
          <p:cNvPr id="127" name="Google Shape;127;p22"/>
          <p:cNvPicPr preferRelativeResize="0"/>
          <p:nvPr/>
        </p:nvPicPr>
        <p:blipFill>
          <a:blip r:embed="rId3">
            <a:alphaModFix/>
          </a:blip>
          <a:stretch>
            <a:fillRect/>
          </a:stretch>
        </p:blipFill>
        <p:spPr>
          <a:xfrm>
            <a:off x="0" y="2465450"/>
            <a:ext cx="1848827" cy="247528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3"/>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Mia </a:t>
            </a:r>
            <a:endParaRPr/>
          </a:p>
        </p:txBody>
      </p:sp>
      <p:sp>
        <p:nvSpPr>
          <p:cNvPr id="133" name="Google Shape;133;p23"/>
          <p:cNvSpPr/>
          <p:nvPr/>
        </p:nvSpPr>
        <p:spPr>
          <a:xfrm>
            <a:off x="2553675" y="413200"/>
            <a:ext cx="5432100" cy="4014300"/>
          </a:xfrm>
          <a:prstGeom prst="wedgeEllipseCallout">
            <a:avLst>
              <a:gd name="adj1" fmla="val -54161"/>
              <a:gd name="adj2" fmla="val 26912"/>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3"/>
          <p:cNvSpPr txBox="1"/>
          <p:nvPr/>
        </p:nvSpPr>
        <p:spPr>
          <a:xfrm>
            <a:off x="3574875" y="987150"/>
            <a:ext cx="3389700" cy="3169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GB" sz="900">
                <a:solidFill>
                  <a:schemeClr val="dk2"/>
                </a:solidFill>
                <a:latin typeface="Source Code Pro"/>
                <a:ea typeface="Source Code Pro"/>
                <a:cs typeface="Source Code Pro"/>
                <a:sym typeface="Source Code Pro"/>
              </a:rPr>
              <a:t>I really enjoyed our virtual trip to Stormont. </a:t>
            </a:r>
            <a:endParaRPr sz="900">
              <a:solidFill>
                <a:schemeClr val="dk2"/>
              </a:solidFill>
              <a:latin typeface="Source Code Pro"/>
              <a:ea typeface="Source Code Pro"/>
              <a:cs typeface="Source Code Pro"/>
              <a:sym typeface="Source Code Pro"/>
            </a:endParaRPr>
          </a:p>
          <a:p>
            <a:pPr marL="0" lvl="0" indent="0" algn="l" rtl="0">
              <a:lnSpc>
                <a:spcPct val="115000"/>
              </a:lnSpc>
              <a:spcBef>
                <a:spcPts val="1200"/>
              </a:spcBef>
              <a:spcAft>
                <a:spcPts val="0"/>
              </a:spcAft>
              <a:buNone/>
            </a:pPr>
            <a:r>
              <a:rPr lang="en-GB" sz="900">
                <a:solidFill>
                  <a:schemeClr val="dk2"/>
                </a:solidFill>
                <a:latin typeface="Source Code Pro"/>
                <a:ea typeface="Source Code Pro"/>
                <a:cs typeface="Source Code Pro"/>
                <a:sym typeface="Source Code Pro"/>
              </a:rPr>
              <a:t>I learnt that they made the law of the 20 speed signs outside some schools </a:t>
            </a:r>
            <a:endParaRPr sz="900">
              <a:solidFill>
                <a:schemeClr val="dk2"/>
              </a:solidFill>
              <a:latin typeface="Source Code Pro"/>
              <a:ea typeface="Source Code Pro"/>
              <a:cs typeface="Source Code Pro"/>
              <a:sym typeface="Source Code Pro"/>
            </a:endParaRPr>
          </a:p>
          <a:p>
            <a:pPr marL="0" lvl="0" indent="0" algn="l" rtl="0">
              <a:lnSpc>
                <a:spcPct val="115000"/>
              </a:lnSpc>
              <a:spcBef>
                <a:spcPts val="1200"/>
              </a:spcBef>
              <a:spcAft>
                <a:spcPts val="0"/>
              </a:spcAft>
              <a:buNone/>
            </a:pPr>
            <a:r>
              <a:rPr lang="en-GB" sz="900">
                <a:solidFill>
                  <a:schemeClr val="dk2"/>
                </a:solidFill>
                <a:latin typeface="Source Code Pro"/>
                <a:ea typeface="Source Code Pro"/>
                <a:cs typeface="Source Code Pro"/>
                <a:sym typeface="Source Code Pro"/>
              </a:rPr>
              <a:t>I also learnt  that when they are  making laws sometimes they find it hard to choose the decision.</a:t>
            </a:r>
            <a:endParaRPr sz="900">
              <a:solidFill>
                <a:schemeClr val="dk2"/>
              </a:solidFill>
              <a:latin typeface="Source Code Pro"/>
              <a:ea typeface="Source Code Pro"/>
              <a:cs typeface="Source Code Pro"/>
              <a:sym typeface="Source Code Pro"/>
            </a:endParaRPr>
          </a:p>
          <a:p>
            <a:pPr marL="0" lvl="0" indent="0" algn="l" rtl="0">
              <a:lnSpc>
                <a:spcPct val="115000"/>
              </a:lnSpc>
              <a:spcBef>
                <a:spcPts val="1200"/>
              </a:spcBef>
              <a:spcAft>
                <a:spcPts val="0"/>
              </a:spcAft>
              <a:buNone/>
            </a:pPr>
            <a:r>
              <a:rPr lang="en-GB" sz="900">
                <a:solidFill>
                  <a:schemeClr val="dk2"/>
                </a:solidFill>
                <a:latin typeface="Source Code Pro"/>
                <a:ea typeface="Source Code Pro"/>
                <a:cs typeface="Source Code Pro"/>
                <a:sym typeface="Source Code Pro"/>
              </a:rPr>
              <a:t>When they are making laws a man/women acts as a speaker and asks the MLAs to pick a side. The people who want this law say ‘I’ and those who don’t say ‘No’. They see which was louder but sometimes they can’t tell so they ask them to go down the halls and then they count and then that’s  the decision made!I found this super interesting!</a:t>
            </a:r>
            <a:endParaRPr sz="900">
              <a:solidFill>
                <a:schemeClr val="dk2"/>
              </a:solidFill>
              <a:latin typeface="Source Code Pro"/>
              <a:ea typeface="Source Code Pro"/>
              <a:cs typeface="Source Code Pro"/>
              <a:sym typeface="Source Code Pro"/>
            </a:endParaRPr>
          </a:p>
          <a:p>
            <a:pPr marL="0" lvl="0" indent="0" algn="l" rtl="0">
              <a:lnSpc>
                <a:spcPct val="115000"/>
              </a:lnSpc>
              <a:spcBef>
                <a:spcPts val="1200"/>
              </a:spcBef>
              <a:spcAft>
                <a:spcPts val="1200"/>
              </a:spcAft>
              <a:buNone/>
            </a:pPr>
            <a:endParaRPr sz="900">
              <a:solidFill>
                <a:schemeClr val="dk2"/>
              </a:solidFill>
              <a:latin typeface="Source Code Pro"/>
              <a:ea typeface="Source Code Pro"/>
              <a:cs typeface="Source Code Pro"/>
              <a:sym typeface="Source Code Pro"/>
            </a:endParaRPr>
          </a:p>
        </p:txBody>
      </p:sp>
      <p:pic>
        <p:nvPicPr>
          <p:cNvPr id="135" name="Google Shape;135;p23"/>
          <p:cNvPicPr preferRelativeResize="0"/>
          <p:nvPr/>
        </p:nvPicPr>
        <p:blipFill>
          <a:blip r:embed="rId3">
            <a:alphaModFix/>
          </a:blip>
          <a:stretch>
            <a:fillRect/>
          </a:stretch>
        </p:blipFill>
        <p:spPr>
          <a:xfrm>
            <a:off x="177800" y="2421000"/>
            <a:ext cx="1848827" cy="247528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Aoise </a:t>
            </a:r>
            <a:endParaRPr/>
          </a:p>
        </p:txBody>
      </p:sp>
      <p:sp>
        <p:nvSpPr>
          <p:cNvPr id="141" name="Google Shape;141;p24"/>
          <p:cNvSpPr/>
          <p:nvPr/>
        </p:nvSpPr>
        <p:spPr>
          <a:xfrm>
            <a:off x="2294225" y="292850"/>
            <a:ext cx="5943000" cy="4443600"/>
          </a:xfrm>
          <a:prstGeom prst="wedgeEllipseCallout">
            <a:avLst>
              <a:gd name="adj1" fmla="val -54161"/>
              <a:gd name="adj2" fmla="val 26912"/>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4"/>
          <p:cNvSpPr txBox="1"/>
          <p:nvPr/>
        </p:nvSpPr>
        <p:spPr>
          <a:xfrm>
            <a:off x="3056525" y="863700"/>
            <a:ext cx="4336800" cy="3432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endParaRPr sz="1000">
              <a:solidFill>
                <a:schemeClr val="dk2"/>
              </a:solidFill>
              <a:latin typeface="Source Code Pro"/>
              <a:ea typeface="Source Code Pro"/>
              <a:cs typeface="Source Code Pro"/>
              <a:sym typeface="Source Code Pro"/>
            </a:endParaRPr>
          </a:p>
          <a:p>
            <a:pPr marL="0" lvl="0" indent="0" algn="l" rtl="0">
              <a:lnSpc>
                <a:spcPct val="115000"/>
              </a:lnSpc>
              <a:spcBef>
                <a:spcPts val="1200"/>
              </a:spcBef>
              <a:spcAft>
                <a:spcPts val="0"/>
              </a:spcAft>
              <a:buNone/>
            </a:pPr>
            <a:r>
              <a:rPr lang="en-GB" sz="1000">
                <a:solidFill>
                  <a:schemeClr val="dk2"/>
                </a:solidFill>
                <a:latin typeface="Source Code Pro"/>
                <a:ea typeface="Source Code Pro"/>
                <a:cs typeface="Source Code Pro"/>
                <a:sym typeface="Source Code Pro"/>
              </a:rPr>
              <a:t>I learnt that there are 90 MLA’s (Members of the Legislative Assembly) 5 from each 18 constituencies.</a:t>
            </a:r>
            <a:endParaRPr sz="1000">
              <a:solidFill>
                <a:schemeClr val="dk2"/>
              </a:solidFill>
              <a:latin typeface="Source Code Pro"/>
              <a:ea typeface="Source Code Pro"/>
              <a:cs typeface="Source Code Pro"/>
              <a:sym typeface="Source Code Pro"/>
            </a:endParaRPr>
          </a:p>
          <a:p>
            <a:pPr marL="0" lvl="0" indent="0" algn="l" rtl="0">
              <a:lnSpc>
                <a:spcPct val="115000"/>
              </a:lnSpc>
              <a:spcBef>
                <a:spcPts val="1200"/>
              </a:spcBef>
              <a:spcAft>
                <a:spcPts val="0"/>
              </a:spcAft>
              <a:buNone/>
            </a:pPr>
            <a:r>
              <a:rPr lang="en-GB" sz="1000">
                <a:solidFill>
                  <a:schemeClr val="dk2"/>
                </a:solidFill>
                <a:latin typeface="Source Code Pro"/>
                <a:ea typeface="Source Code Pro"/>
                <a:cs typeface="Source Code Pro"/>
                <a:sym typeface="Source Code Pro"/>
              </a:rPr>
              <a:t>Stormont has power sharing which means that contentious motions need cross community support to be passed.</a:t>
            </a:r>
            <a:endParaRPr sz="1000">
              <a:solidFill>
                <a:schemeClr val="dk2"/>
              </a:solidFill>
              <a:latin typeface="Source Code Pro"/>
              <a:ea typeface="Source Code Pro"/>
              <a:cs typeface="Source Code Pro"/>
              <a:sym typeface="Source Code Pro"/>
            </a:endParaRPr>
          </a:p>
          <a:p>
            <a:pPr marL="0" lvl="0" indent="0" algn="l" rtl="0">
              <a:lnSpc>
                <a:spcPct val="115000"/>
              </a:lnSpc>
              <a:spcBef>
                <a:spcPts val="1200"/>
              </a:spcBef>
              <a:spcAft>
                <a:spcPts val="0"/>
              </a:spcAft>
              <a:buNone/>
            </a:pPr>
            <a:r>
              <a:rPr lang="en-GB" sz="1000">
                <a:solidFill>
                  <a:schemeClr val="dk2"/>
                </a:solidFill>
                <a:latin typeface="Source Code Pro"/>
                <a:ea typeface="Source Code Pro"/>
                <a:cs typeface="Source Code Pro"/>
                <a:sym typeface="Source Code Pro"/>
              </a:rPr>
              <a:t>To make laws an MLA can bring forward a motion and they tell all of the other MLA’s why they think the law is needed. There is a vote to see if it should pass. Everyone who wants the law to pass goes to one side of the hall/room and the MLA’s that don’t go to the other side. If the yes vote is a majority, the law is passed. I would love this job, although I think it would be a difficult job. </a:t>
            </a:r>
            <a:endParaRPr sz="1000">
              <a:solidFill>
                <a:schemeClr val="dk2"/>
              </a:solidFill>
              <a:latin typeface="Source Code Pro"/>
              <a:ea typeface="Source Code Pro"/>
              <a:cs typeface="Source Code Pro"/>
              <a:sym typeface="Source Code Pro"/>
            </a:endParaRPr>
          </a:p>
          <a:p>
            <a:pPr marL="0" lvl="0" indent="0" algn="l" rtl="0">
              <a:lnSpc>
                <a:spcPct val="115000"/>
              </a:lnSpc>
              <a:spcBef>
                <a:spcPts val="1200"/>
              </a:spcBef>
              <a:spcAft>
                <a:spcPts val="1200"/>
              </a:spcAft>
              <a:buNone/>
            </a:pPr>
            <a:r>
              <a:rPr lang="en-GB" sz="1000">
                <a:solidFill>
                  <a:schemeClr val="dk2"/>
                </a:solidFill>
                <a:latin typeface="Source Code Pro"/>
                <a:ea typeface="Source Code Pro"/>
                <a:cs typeface="Source Code Pro"/>
                <a:sym typeface="Source Code Pro"/>
              </a:rPr>
              <a:t> </a:t>
            </a:r>
            <a:endParaRPr sz="1000">
              <a:solidFill>
                <a:schemeClr val="dk2"/>
              </a:solidFill>
              <a:latin typeface="Source Code Pro"/>
              <a:ea typeface="Source Code Pro"/>
              <a:cs typeface="Source Code Pro"/>
              <a:sym typeface="Source Code Pro"/>
            </a:endParaRPr>
          </a:p>
        </p:txBody>
      </p:sp>
      <p:pic>
        <p:nvPicPr>
          <p:cNvPr id="143" name="Google Shape;143;p24"/>
          <p:cNvPicPr preferRelativeResize="0"/>
          <p:nvPr/>
        </p:nvPicPr>
        <p:blipFill>
          <a:blip r:embed="rId3">
            <a:alphaModFix/>
          </a:blip>
          <a:stretch>
            <a:fillRect/>
          </a:stretch>
        </p:blipFill>
        <p:spPr>
          <a:xfrm>
            <a:off x="190500" y="2647950"/>
            <a:ext cx="1702223" cy="227900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9" name="Google Shape;149;p25"/>
          <p:cNvSpPr txBox="1"/>
          <p:nvPr/>
        </p:nvSpPr>
        <p:spPr>
          <a:xfrm>
            <a:off x="1895044" y="1847670"/>
            <a:ext cx="5010300" cy="1262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latin typeface="Source Code Pro"/>
                <a:ea typeface="Source Code Pro"/>
                <a:cs typeface="Source Code Pro"/>
                <a:sym typeface="Source Code Pro"/>
              </a:rPr>
              <a:t>We hope you enjoyed reading our Virtual Stormont trip reflections. </a:t>
            </a:r>
            <a:endParaRPr>
              <a:latin typeface="Source Code Pro"/>
              <a:ea typeface="Source Code Pro"/>
              <a:cs typeface="Source Code Pro"/>
              <a:sym typeface="Source Code Pro"/>
            </a:endParaRPr>
          </a:p>
          <a:p>
            <a:pPr marL="0" lvl="0" indent="0" algn="l" rtl="0">
              <a:spcBef>
                <a:spcPts val="0"/>
              </a:spcBef>
              <a:spcAft>
                <a:spcPts val="0"/>
              </a:spcAft>
              <a:buNone/>
            </a:pPr>
            <a:endParaRPr>
              <a:latin typeface="Source Code Pro"/>
              <a:ea typeface="Source Code Pro"/>
              <a:cs typeface="Source Code Pro"/>
              <a:sym typeface="Source Code Pro"/>
            </a:endParaRPr>
          </a:p>
          <a:p>
            <a:pPr marL="0" lvl="0" indent="0" algn="l" rtl="0">
              <a:spcBef>
                <a:spcPts val="0"/>
              </a:spcBef>
              <a:spcAft>
                <a:spcPts val="0"/>
              </a:spcAft>
              <a:buNone/>
            </a:pPr>
            <a:r>
              <a:rPr lang="en-GB">
                <a:latin typeface="Source Code Pro"/>
                <a:ea typeface="Source Code Pro"/>
                <a:cs typeface="Source Code Pro"/>
                <a:sym typeface="Source Code Pro"/>
              </a:rPr>
              <a:t>We had a great time learning about Stormont and sharing our thoughts with you all. </a:t>
            </a:r>
            <a:endParaRPr>
              <a:latin typeface="Source Code Pro"/>
              <a:ea typeface="Source Code Pro"/>
              <a:cs typeface="Source Code Pro"/>
              <a:sym typeface="Source Code Pro"/>
            </a:endParaRPr>
          </a:p>
        </p:txBody>
      </p:sp>
      <p:pic>
        <p:nvPicPr>
          <p:cNvPr id="5" name="Google Shape;57;p13"/>
          <p:cNvPicPr preferRelativeResize="0"/>
          <p:nvPr/>
        </p:nvPicPr>
        <p:blipFill>
          <a:blip r:embed="rId3">
            <a:alphaModFix/>
          </a:blip>
          <a:stretch>
            <a:fillRect/>
          </a:stretch>
        </p:blipFill>
        <p:spPr>
          <a:xfrm>
            <a:off x="1089548" y="205510"/>
            <a:ext cx="6309720" cy="1502650"/>
          </a:xfrm>
          <a:prstGeom prst="rect">
            <a:avLst/>
          </a:prstGeom>
          <a:noFill/>
          <a:ln>
            <a:noFill/>
          </a:ln>
        </p:spPr>
      </p:pic>
      <p:pic>
        <p:nvPicPr>
          <p:cNvPr id="6" name="Google Shape;64;p14" descr="See the source image"/>
          <p:cNvPicPr preferRelativeResize="0"/>
          <p:nvPr/>
        </p:nvPicPr>
        <p:blipFill>
          <a:blip r:embed="rId4">
            <a:alphaModFix/>
          </a:blip>
          <a:stretch>
            <a:fillRect/>
          </a:stretch>
        </p:blipFill>
        <p:spPr>
          <a:xfrm>
            <a:off x="1706880" y="3325706"/>
            <a:ext cx="4985173" cy="157395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endParaRPr/>
          </a:p>
        </p:txBody>
      </p:sp>
      <p:sp>
        <p:nvSpPr>
          <p:cNvPr id="63" name="Google Shape;63;p14"/>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endParaRPr/>
          </a:p>
        </p:txBody>
      </p:sp>
      <p:pic>
        <p:nvPicPr>
          <p:cNvPr id="64" name="Google Shape;64;p14" descr="See the source image"/>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xfrm>
            <a:off x="311700" y="180700"/>
            <a:ext cx="8520600" cy="11052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GB" sz="4088"/>
              <a:t>Student Council-Virtual Stormont tour </a:t>
            </a:r>
            <a:endParaRPr/>
          </a:p>
        </p:txBody>
      </p:sp>
      <p:sp>
        <p:nvSpPr>
          <p:cNvPr id="70" name="Google Shape;70;p15"/>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rmAutofit fontScale="92500"/>
          </a:bodyPr>
          <a:lstStyle/>
          <a:p>
            <a:pPr marL="0" lvl="0" indent="0" algn="l" rtl="0">
              <a:spcBef>
                <a:spcPts val="0"/>
              </a:spcBef>
              <a:spcAft>
                <a:spcPts val="0"/>
              </a:spcAft>
              <a:buNone/>
            </a:pPr>
            <a:r>
              <a:rPr lang="en-GB"/>
              <a:t>The student council participated in a virtual tour of Stormont. </a:t>
            </a:r>
            <a:endParaRPr/>
          </a:p>
          <a:p>
            <a:pPr marL="0" lvl="0" indent="0" algn="l" rtl="0">
              <a:spcBef>
                <a:spcPts val="1200"/>
              </a:spcBef>
              <a:spcAft>
                <a:spcPts val="0"/>
              </a:spcAft>
              <a:buNone/>
            </a:pPr>
            <a:endParaRPr/>
          </a:p>
          <a:p>
            <a:pPr marL="0" lvl="0" indent="0" algn="l" rtl="0">
              <a:spcBef>
                <a:spcPts val="1200"/>
              </a:spcBef>
              <a:spcAft>
                <a:spcPts val="0"/>
              </a:spcAft>
              <a:buNone/>
            </a:pPr>
            <a:r>
              <a:rPr lang="en-GB"/>
              <a:t>We learnt about how our country is run, who makes our decisions and how this relates to us, the Student Council-the leaders of our school community. </a:t>
            </a:r>
            <a:endParaRPr/>
          </a:p>
          <a:p>
            <a:pPr marL="0" lvl="0" indent="0" algn="l" rtl="0">
              <a:spcBef>
                <a:spcPts val="1200"/>
              </a:spcBef>
              <a:spcAft>
                <a:spcPts val="0"/>
              </a:spcAft>
              <a:buNone/>
            </a:pPr>
            <a:endParaRPr/>
          </a:p>
          <a:p>
            <a:pPr marL="0" lvl="0" indent="0" algn="l" rtl="0">
              <a:spcBef>
                <a:spcPts val="1200"/>
              </a:spcBef>
              <a:spcAft>
                <a:spcPts val="1200"/>
              </a:spcAft>
              <a:buNone/>
            </a:pPr>
            <a:r>
              <a:rPr lang="en-GB"/>
              <a:t>In this presentation we have shared our thoughts from this experience.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Jessica </a:t>
            </a:r>
            <a:endParaRPr/>
          </a:p>
        </p:txBody>
      </p:sp>
      <p:sp>
        <p:nvSpPr>
          <p:cNvPr id="76" name="Google Shape;76;p16"/>
          <p:cNvSpPr/>
          <p:nvPr/>
        </p:nvSpPr>
        <p:spPr>
          <a:xfrm>
            <a:off x="2427475" y="421850"/>
            <a:ext cx="5876100" cy="4157100"/>
          </a:xfrm>
          <a:prstGeom prst="wedgeEllipseCallout">
            <a:avLst>
              <a:gd name="adj1" fmla="val -54161"/>
              <a:gd name="adj2" fmla="val 26912"/>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6"/>
          <p:cNvSpPr txBox="1"/>
          <p:nvPr/>
        </p:nvSpPr>
        <p:spPr>
          <a:xfrm>
            <a:off x="3206375" y="984325"/>
            <a:ext cx="4777200" cy="3147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GB" sz="1300">
                <a:solidFill>
                  <a:schemeClr val="dk2"/>
                </a:solidFill>
                <a:latin typeface="Source Code Pro"/>
                <a:ea typeface="Source Code Pro"/>
                <a:cs typeface="Source Code Pro"/>
                <a:sym typeface="Source Code Pro"/>
              </a:rPr>
              <a:t>I learnt that there is 90 MLA’s</a:t>
            </a:r>
            <a:endParaRPr sz="1300">
              <a:solidFill>
                <a:schemeClr val="dk2"/>
              </a:solidFill>
              <a:latin typeface="Source Code Pro"/>
              <a:ea typeface="Source Code Pro"/>
              <a:cs typeface="Source Code Pro"/>
              <a:sym typeface="Source Code Pro"/>
            </a:endParaRPr>
          </a:p>
          <a:p>
            <a:pPr marL="0" lvl="0" indent="0" algn="l" rtl="0">
              <a:lnSpc>
                <a:spcPct val="115000"/>
              </a:lnSpc>
              <a:spcBef>
                <a:spcPts val="1200"/>
              </a:spcBef>
              <a:spcAft>
                <a:spcPts val="0"/>
              </a:spcAft>
              <a:buNone/>
            </a:pPr>
            <a:r>
              <a:rPr lang="en-GB" sz="1300">
                <a:solidFill>
                  <a:schemeClr val="dk2"/>
                </a:solidFill>
                <a:latin typeface="Source Code Pro"/>
                <a:ea typeface="Source Code Pro"/>
                <a:cs typeface="Source Code Pro"/>
                <a:sym typeface="Source Code Pro"/>
              </a:rPr>
              <a:t>I loved how we talked about what some MLA’s do. Their job sounds so fun but I think it would be a hard job. They discuss new laws, such as food hygiene and speed limit laws outside schools. </a:t>
            </a:r>
            <a:endParaRPr sz="1300">
              <a:solidFill>
                <a:schemeClr val="dk2"/>
              </a:solidFill>
              <a:latin typeface="Source Code Pro"/>
              <a:ea typeface="Source Code Pro"/>
              <a:cs typeface="Source Code Pro"/>
              <a:sym typeface="Source Code Pro"/>
            </a:endParaRPr>
          </a:p>
          <a:p>
            <a:pPr marL="0" lvl="0" indent="0" algn="l" rtl="0">
              <a:lnSpc>
                <a:spcPct val="115000"/>
              </a:lnSpc>
              <a:spcBef>
                <a:spcPts val="1200"/>
              </a:spcBef>
              <a:spcAft>
                <a:spcPts val="0"/>
              </a:spcAft>
              <a:buNone/>
            </a:pPr>
            <a:r>
              <a:rPr lang="en-GB" sz="1300">
                <a:solidFill>
                  <a:schemeClr val="dk2"/>
                </a:solidFill>
                <a:latin typeface="Source Code Pro"/>
                <a:ea typeface="Source Code Pro"/>
                <a:cs typeface="Source Code Pro"/>
                <a:sym typeface="Source Code Pro"/>
              </a:rPr>
              <a:t>I loved how we got to ask questions at the end of the virtual meeting. I learnt so much information and had a great time. I was able to present to my class what I had learnt. </a:t>
            </a:r>
            <a:endParaRPr sz="1300">
              <a:solidFill>
                <a:schemeClr val="dk2"/>
              </a:solidFill>
              <a:latin typeface="Source Code Pro"/>
              <a:ea typeface="Source Code Pro"/>
              <a:cs typeface="Source Code Pro"/>
              <a:sym typeface="Source Code Pro"/>
            </a:endParaRPr>
          </a:p>
          <a:p>
            <a:pPr marL="0" lvl="0" indent="0" algn="l" rtl="0">
              <a:lnSpc>
                <a:spcPct val="115000"/>
              </a:lnSpc>
              <a:spcBef>
                <a:spcPts val="1200"/>
              </a:spcBef>
              <a:spcAft>
                <a:spcPts val="1200"/>
              </a:spcAft>
              <a:buNone/>
            </a:pPr>
            <a:endParaRPr sz="1300">
              <a:solidFill>
                <a:schemeClr val="dk2"/>
              </a:solidFill>
              <a:latin typeface="Source Code Pro"/>
              <a:ea typeface="Source Code Pro"/>
              <a:cs typeface="Source Code Pro"/>
              <a:sym typeface="Source Code Pro"/>
            </a:endParaRPr>
          </a:p>
        </p:txBody>
      </p:sp>
      <p:pic>
        <p:nvPicPr>
          <p:cNvPr id="78" name="Google Shape;78;p16"/>
          <p:cNvPicPr preferRelativeResize="0"/>
          <p:nvPr/>
        </p:nvPicPr>
        <p:blipFill>
          <a:blip r:embed="rId3">
            <a:alphaModFix/>
          </a:blip>
          <a:stretch>
            <a:fillRect/>
          </a:stretch>
        </p:blipFill>
        <p:spPr>
          <a:xfrm>
            <a:off x="412750" y="2377025"/>
            <a:ext cx="1644651" cy="220192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7"/>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Ashtin </a:t>
            </a:r>
            <a:endParaRPr/>
          </a:p>
        </p:txBody>
      </p:sp>
      <p:sp>
        <p:nvSpPr>
          <p:cNvPr id="84" name="Google Shape;84;p17"/>
          <p:cNvSpPr/>
          <p:nvPr/>
        </p:nvSpPr>
        <p:spPr>
          <a:xfrm>
            <a:off x="2427475" y="421850"/>
            <a:ext cx="5876100" cy="4157100"/>
          </a:xfrm>
          <a:prstGeom prst="wedgeEllipseCallout">
            <a:avLst>
              <a:gd name="adj1" fmla="val -54161"/>
              <a:gd name="adj2" fmla="val 26912"/>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7"/>
          <p:cNvSpPr txBox="1"/>
          <p:nvPr/>
        </p:nvSpPr>
        <p:spPr>
          <a:xfrm>
            <a:off x="3278500" y="1041950"/>
            <a:ext cx="4262700" cy="2916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GB" sz="1100">
                <a:solidFill>
                  <a:schemeClr val="dk2"/>
                </a:solidFill>
                <a:latin typeface="Source Code Pro"/>
                <a:ea typeface="Source Code Pro"/>
                <a:cs typeface="Source Code Pro"/>
                <a:sym typeface="Source Code Pro"/>
              </a:rPr>
              <a:t>I had great fun at our Student Council meeting. It was different than usual, as we had the opportunity to speak to a lady who told us lots of information about MLA’s and the work they do. </a:t>
            </a:r>
            <a:endParaRPr sz="1100">
              <a:solidFill>
                <a:schemeClr val="dk2"/>
              </a:solidFill>
              <a:latin typeface="Source Code Pro"/>
              <a:ea typeface="Source Code Pro"/>
              <a:cs typeface="Source Code Pro"/>
              <a:sym typeface="Source Code Pro"/>
            </a:endParaRPr>
          </a:p>
          <a:p>
            <a:pPr marL="0" lvl="0" indent="0" algn="l" rtl="0">
              <a:lnSpc>
                <a:spcPct val="115000"/>
              </a:lnSpc>
              <a:spcBef>
                <a:spcPts val="1200"/>
              </a:spcBef>
              <a:spcAft>
                <a:spcPts val="0"/>
              </a:spcAft>
              <a:buNone/>
            </a:pPr>
            <a:endParaRPr sz="1100">
              <a:solidFill>
                <a:schemeClr val="dk2"/>
              </a:solidFill>
              <a:latin typeface="Source Code Pro"/>
              <a:ea typeface="Source Code Pro"/>
              <a:cs typeface="Source Code Pro"/>
              <a:sym typeface="Source Code Pro"/>
            </a:endParaRPr>
          </a:p>
          <a:p>
            <a:pPr marL="0" lvl="0" indent="0" algn="l" rtl="0">
              <a:lnSpc>
                <a:spcPct val="115000"/>
              </a:lnSpc>
              <a:spcBef>
                <a:spcPts val="1200"/>
              </a:spcBef>
              <a:spcAft>
                <a:spcPts val="0"/>
              </a:spcAft>
              <a:buNone/>
            </a:pPr>
            <a:r>
              <a:rPr lang="en-GB" sz="1100">
                <a:solidFill>
                  <a:schemeClr val="dk2"/>
                </a:solidFill>
                <a:latin typeface="Source Code Pro"/>
                <a:ea typeface="Source Code Pro"/>
                <a:cs typeface="Source Code Pro"/>
                <a:sym typeface="Source Code Pro"/>
              </a:rPr>
              <a:t>I learnt about the voice of an MLA, this is like how we represent the pupil voice of our school. </a:t>
            </a:r>
            <a:endParaRPr sz="1100">
              <a:solidFill>
                <a:schemeClr val="dk2"/>
              </a:solidFill>
              <a:latin typeface="Source Code Pro"/>
              <a:ea typeface="Source Code Pro"/>
              <a:cs typeface="Source Code Pro"/>
              <a:sym typeface="Source Code Pro"/>
            </a:endParaRPr>
          </a:p>
          <a:p>
            <a:pPr marL="0" lvl="0" indent="0" algn="l" rtl="0">
              <a:lnSpc>
                <a:spcPct val="115000"/>
              </a:lnSpc>
              <a:spcBef>
                <a:spcPts val="1200"/>
              </a:spcBef>
              <a:spcAft>
                <a:spcPts val="0"/>
              </a:spcAft>
              <a:buNone/>
            </a:pPr>
            <a:endParaRPr sz="1100">
              <a:solidFill>
                <a:schemeClr val="dk2"/>
              </a:solidFill>
              <a:latin typeface="Source Code Pro"/>
              <a:ea typeface="Source Code Pro"/>
              <a:cs typeface="Source Code Pro"/>
              <a:sym typeface="Source Code Pro"/>
            </a:endParaRPr>
          </a:p>
          <a:p>
            <a:pPr marL="0" lvl="0" indent="0" algn="l" rtl="0">
              <a:lnSpc>
                <a:spcPct val="115000"/>
              </a:lnSpc>
              <a:spcBef>
                <a:spcPts val="1200"/>
              </a:spcBef>
              <a:spcAft>
                <a:spcPts val="1200"/>
              </a:spcAft>
              <a:buNone/>
            </a:pPr>
            <a:r>
              <a:rPr lang="en-GB" sz="1100">
                <a:solidFill>
                  <a:schemeClr val="dk2"/>
                </a:solidFill>
                <a:latin typeface="Source Code Pro"/>
                <a:ea typeface="Source Code Pro"/>
                <a:cs typeface="Source Code Pro"/>
                <a:sym typeface="Source Code Pro"/>
              </a:rPr>
              <a:t>I also learnt about the 20mph limit which some schools have introduced. This makes it safer for children coming to and home from school. </a:t>
            </a:r>
            <a:endParaRPr sz="700">
              <a:latin typeface="Source Code Pro"/>
              <a:ea typeface="Source Code Pro"/>
              <a:cs typeface="Source Code Pro"/>
              <a:sym typeface="Source Code Pro"/>
            </a:endParaRPr>
          </a:p>
        </p:txBody>
      </p:sp>
      <p:pic>
        <p:nvPicPr>
          <p:cNvPr id="86" name="Google Shape;86;p17"/>
          <p:cNvPicPr preferRelativeResize="0"/>
          <p:nvPr/>
        </p:nvPicPr>
        <p:blipFill>
          <a:blip r:embed="rId3">
            <a:alphaModFix/>
          </a:blip>
          <a:stretch>
            <a:fillRect/>
          </a:stretch>
        </p:blipFill>
        <p:spPr>
          <a:xfrm>
            <a:off x="225425" y="2482850"/>
            <a:ext cx="1920875" cy="25717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8"/>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Áine</a:t>
            </a:r>
            <a:endParaRPr/>
          </a:p>
        </p:txBody>
      </p:sp>
      <p:sp>
        <p:nvSpPr>
          <p:cNvPr id="92" name="Google Shape;92;p18"/>
          <p:cNvSpPr/>
          <p:nvPr/>
        </p:nvSpPr>
        <p:spPr>
          <a:xfrm>
            <a:off x="2427475" y="421850"/>
            <a:ext cx="5876100" cy="4157100"/>
          </a:xfrm>
          <a:prstGeom prst="wedgeEllipseCallout">
            <a:avLst>
              <a:gd name="adj1" fmla="val -54161"/>
              <a:gd name="adj2" fmla="val 26912"/>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8"/>
          <p:cNvSpPr txBox="1"/>
          <p:nvPr/>
        </p:nvSpPr>
        <p:spPr>
          <a:xfrm>
            <a:off x="3367325" y="1113000"/>
            <a:ext cx="3892800" cy="2917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GB" sz="1300">
                <a:solidFill>
                  <a:schemeClr val="dk2"/>
                </a:solidFill>
                <a:latin typeface="Source Code Pro"/>
                <a:ea typeface="Source Code Pro"/>
                <a:cs typeface="Source Code Pro"/>
                <a:sym typeface="Source Code Pro"/>
              </a:rPr>
              <a:t>I learnt that to make laws people need to vote and to do that they split up and cheer for their side. The side that sounds the loudest wins.</a:t>
            </a:r>
            <a:endParaRPr sz="1300">
              <a:solidFill>
                <a:schemeClr val="dk2"/>
              </a:solidFill>
              <a:latin typeface="Source Code Pro"/>
              <a:ea typeface="Source Code Pro"/>
              <a:cs typeface="Source Code Pro"/>
              <a:sym typeface="Source Code Pro"/>
            </a:endParaRPr>
          </a:p>
          <a:p>
            <a:pPr marL="0" lvl="0" indent="0" algn="l" rtl="0">
              <a:lnSpc>
                <a:spcPct val="115000"/>
              </a:lnSpc>
              <a:spcBef>
                <a:spcPts val="1200"/>
              </a:spcBef>
              <a:spcAft>
                <a:spcPts val="0"/>
              </a:spcAft>
              <a:buNone/>
            </a:pPr>
            <a:r>
              <a:rPr lang="en-GB" sz="1300">
                <a:solidFill>
                  <a:schemeClr val="dk2"/>
                </a:solidFill>
                <a:latin typeface="Source Code Pro"/>
                <a:ea typeface="Source Code Pro"/>
                <a:cs typeface="Source Code Pro"/>
                <a:sym typeface="Source Code Pro"/>
              </a:rPr>
              <a:t>I loved learning about how they make laws. </a:t>
            </a:r>
            <a:endParaRPr sz="1300">
              <a:solidFill>
                <a:schemeClr val="dk2"/>
              </a:solidFill>
              <a:latin typeface="Source Code Pro"/>
              <a:ea typeface="Source Code Pro"/>
              <a:cs typeface="Source Code Pro"/>
              <a:sym typeface="Source Code Pro"/>
            </a:endParaRPr>
          </a:p>
          <a:p>
            <a:pPr marL="0" lvl="0" indent="0" algn="l" rtl="0">
              <a:lnSpc>
                <a:spcPct val="115000"/>
              </a:lnSpc>
              <a:spcBef>
                <a:spcPts val="1200"/>
              </a:spcBef>
              <a:spcAft>
                <a:spcPts val="0"/>
              </a:spcAft>
              <a:buNone/>
            </a:pPr>
            <a:r>
              <a:rPr lang="en-GB" sz="1300">
                <a:solidFill>
                  <a:schemeClr val="dk2"/>
                </a:solidFill>
                <a:latin typeface="Source Code Pro"/>
                <a:ea typeface="Source Code Pro"/>
                <a:cs typeface="Source Code Pro"/>
                <a:sym typeface="Source Code Pro"/>
              </a:rPr>
              <a:t>I loved when we got to make decisions as if we were a MLA. This was so fun!</a:t>
            </a:r>
            <a:endParaRPr sz="1300">
              <a:solidFill>
                <a:schemeClr val="dk2"/>
              </a:solidFill>
              <a:latin typeface="Source Code Pro"/>
              <a:ea typeface="Source Code Pro"/>
              <a:cs typeface="Source Code Pro"/>
              <a:sym typeface="Source Code Pro"/>
            </a:endParaRPr>
          </a:p>
          <a:p>
            <a:pPr marL="0" lvl="0" indent="0" algn="l" rtl="0">
              <a:lnSpc>
                <a:spcPct val="115000"/>
              </a:lnSpc>
              <a:spcBef>
                <a:spcPts val="1200"/>
              </a:spcBef>
              <a:spcAft>
                <a:spcPts val="1200"/>
              </a:spcAft>
              <a:buNone/>
            </a:pPr>
            <a:endParaRPr sz="1300">
              <a:solidFill>
                <a:schemeClr val="dk2"/>
              </a:solidFill>
              <a:latin typeface="Source Code Pro"/>
              <a:ea typeface="Source Code Pro"/>
              <a:cs typeface="Source Code Pro"/>
              <a:sym typeface="Source Code Pro"/>
            </a:endParaRPr>
          </a:p>
        </p:txBody>
      </p:sp>
      <p:pic>
        <p:nvPicPr>
          <p:cNvPr id="94" name="Google Shape;94;p18"/>
          <p:cNvPicPr preferRelativeResize="0"/>
          <p:nvPr/>
        </p:nvPicPr>
        <p:blipFill>
          <a:blip r:embed="rId3">
            <a:alphaModFix/>
          </a:blip>
          <a:stretch>
            <a:fillRect/>
          </a:stretch>
        </p:blipFill>
        <p:spPr>
          <a:xfrm>
            <a:off x="311700" y="2571750"/>
            <a:ext cx="1839331" cy="24625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9"/>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Melah </a:t>
            </a:r>
            <a:endParaRPr/>
          </a:p>
        </p:txBody>
      </p:sp>
      <p:sp>
        <p:nvSpPr>
          <p:cNvPr id="100" name="Google Shape;100;p19"/>
          <p:cNvSpPr/>
          <p:nvPr/>
        </p:nvSpPr>
        <p:spPr>
          <a:xfrm>
            <a:off x="2412650" y="493200"/>
            <a:ext cx="5876100" cy="4157100"/>
          </a:xfrm>
          <a:prstGeom prst="wedgeEllipseCallout">
            <a:avLst>
              <a:gd name="adj1" fmla="val -54161"/>
              <a:gd name="adj2" fmla="val 26912"/>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9"/>
          <p:cNvSpPr txBox="1"/>
          <p:nvPr/>
        </p:nvSpPr>
        <p:spPr>
          <a:xfrm>
            <a:off x="3322925" y="1213725"/>
            <a:ext cx="4203600" cy="2589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GB" sz="1200">
                <a:solidFill>
                  <a:schemeClr val="dk2"/>
                </a:solidFill>
                <a:latin typeface="Source Code Pro"/>
                <a:ea typeface="Source Code Pro"/>
                <a:cs typeface="Source Code Pro"/>
                <a:sym typeface="Source Code Pro"/>
              </a:rPr>
              <a:t>Our Virtual trip to Stormont was really interesting. We found out about local MLA’s and how they do their job. It’s a little like how we represent our school community as the pupil voice. </a:t>
            </a:r>
            <a:endParaRPr sz="1200">
              <a:solidFill>
                <a:schemeClr val="dk2"/>
              </a:solidFill>
              <a:latin typeface="Source Code Pro"/>
              <a:ea typeface="Source Code Pro"/>
              <a:cs typeface="Source Code Pro"/>
              <a:sym typeface="Source Code Pro"/>
            </a:endParaRPr>
          </a:p>
          <a:p>
            <a:pPr marL="0" lvl="0" indent="0" algn="l" rtl="0">
              <a:lnSpc>
                <a:spcPct val="115000"/>
              </a:lnSpc>
              <a:spcBef>
                <a:spcPts val="1200"/>
              </a:spcBef>
              <a:spcAft>
                <a:spcPts val="0"/>
              </a:spcAft>
              <a:buNone/>
            </a:pPr>
            <a:r>
              <a:rPr lang="en-GB" sz="1200">
                <a:solidFill>
                  <a:schemeClr val="dk2"/>
                </a:solidFill>
                <a:latin typeface="Source Code Pro"/>
                <a:ea typeface="Source Code Pro"/>
                <a:cs typeface="Source Code Pro"/>
                <a:sym typeface="Source Code Pro"/>
              </a:rPr>
              <a:t>I enjoyed listening about how the MLA’s do their job.</a:t>
            </a:r>
            <a:endParaRPr sz="1200">
              <a:solidFill>
                <a:schemeClr val="dk2"/>
              </a:solidFill>
              <a:latin typeface="Source Code Pro"/>
              <a:ea typeface="Source Code Pro"/>
              <a:cs typeface="Source Code Pro"/>
              <a:sym typeface="Source Code Pro"/>
            </a:endParaRPr>
          </a:p>
          <a:p>
            <a:pPr marL="0" lvl="0" indent="0" algn="l" rtl="0">
              <a:lnSpc>
                <a:spcPct val="115000"/>
              </a:lnSpc>
              <a:spcBef>
                <a:spcPts val="1200"/>
              </a:spcBef>
              <a:spcAft>
                <a:spcPts val="1200"/>
              </a:spcAft>
              <a:buNone/>
            </a:pPr>
            <a:r>
              <a:rPr lang="en-GB" sz="1200">
                <a:solidFill>
                  <a:schemeClr val="dk2"/>
                </a:solidFill>
                <a:latin typeface="Source Code Pro"/>
                <a:ea typeface="Source Code Pro"/>
                <a:cs typeface="Source Code Pro"/>
                <a:sym typeface="Source Code Pro"/>
              </a:rPr>
              <a:t>We also completed a virtual vote and I really enjoyed discussing the matters raised in the student council. </a:t>
            </a:r>
            <a:endParaRPr sz="1200">
              <a:solidFill>
                <a:schemeClr val="dk2"/>
              </a:solidFill>
              <a:latin typeface="Source Code Pro"/>
              <a:ea typeface="Source Code Pro"/>
              <a:cs typeface="Source Code Pro"/>
              <a:sym typeface="Source Code Pro"/>
            </a:endParaRPr>
          </a:p>
        </p:txBody>
      </p:sp>
      <p:pic>
        <p:nvPicPr>
          <p:cNvPr id="102" name="Google Shape;102;p19"/>
          <p:cNvPicPr preferRelativeResize="0"/>
          <p:nvPr/>
        </p:nvPicPr>
        <p:blipFill>
          <a:blip r:embed="rId3">
            <a:alphaModFix/>
          </a:blip>
          <a:stretch>
            <a:fillRect/>
          </a:stretch>
        </p:blipFill>
        <p:spPr>
          <a:xfrm>
            <a:off x="311700" y="2571750"/>
            <a:ext cx="1800795" cy="24109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0"/>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Jude </a:t>
            </a:r>
            <a:endParaRPr/>
          </a:p>
        </p:txBody>
      </p:sp>
      <p:sp>
        <p:nvSpPr>
          <p:cNvPr id="108" name="Google Shape;108;p20"/>
          <p:cNvSpPr/>
          <p:nvPr/>
        </p:nvSpPr>
        <p:spPr>
          <a:xfrm>
            <a:off x="2153625" y="584650"/>
            <a:ext cx="5432100" cy="4014300"/>
          </a:xfrm>
          <a:prstGeom prst="wedgeEllipseCallout">
            <a:avLst>
              <a:gd name="adj1" fmla="val -54161"/>
              <a:gd name="adj2" fmla="val 26912"/>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0"/>
          <p:cNvSpPr txBox="1"/>
          <p:nvPr/>
        </p:nvSpPr>
        <p:spPr>
          <a:xfrm>
            <a:off x="3071300" y="1228525"/>
            <a:ext cx="3804000" cy="3032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GB">
                <a:solidFill>
                  <a:schemeClr val="dk2"/>
                </a:solidFill>
                <a:latin typeface="Source Code Pro"/>
                <a:ea typeface="Source Code Pro"/>
                <a:cs typeface="Source Code Pro"/>
                <a:sym typeface="Source Code Pro"/>
              </a:rPr>
              <a:t>I learnt that there are 90 MLA	s (Members of the Legislative Assembly).  There are 5 MLAs for each area. E.G Armagh, Banbridge, Craigavon (Which includes Portadown.)</a:t>
            </a:r>
            <a:endParaRPr>
              <a:solidFill>
                <a:schemeClr val="dk2"/>
              </a:solidFill>
              <a:latin typeface="Source Code Pro"/>
              <a:ea typeface="Source Code Pro"/>
              <a:cs typeface="Source Code Pro"/>
              <a:sym typeface="Source Code Pro"/>
            </a:endParaRPr>
          </a:p>
          <a:p>
            <a:pPr marL="0" lvl="0" indent="0" algn="l" rtl="0">
              <a:lnSpc>
                <a:spcPct val="115000"/>
              </a:lnSpc>
              <a:spcBef>
                <a:spcPts val="1200"/>
              </a:spcBef>
              <a:spcAft>
                <a:spcPts val="1200"/>
              </a:spcAft>
              <a:buNone/>
            </a:pPr>
            <a:r>
              <a:rPr lang="en-GB">
                <a:solidFill>
                  <a:schemeClr val="dk2"/>
                </a:solidFill>
                <a:latin typeface="Source Code Pro"/>
                <a:ea typeface="Source Code Pro"/>
                <a:cs typeface="Source Code Pro"/>
                <a:sym typeface="Source Code Pro"/>
              </a:rPr>
              <a:t>I enjoyed getting to find out how the MLAs make big decisions. I also enjoyed learning the rules they decide on and how this process works. </a:t>
            </a:r>
            <a:endParaRPr>
              <a:solidFill>
                <a:schemeClr val="dk2"/>
              </a:solidFill>
              <a:latin typeface="Source Code Pro"/>
              <a:ea typeface="Source Code Pro"/>
              <a:cs typeface="Source Code Pro"/>
              <a:sym typeface="Source Code Pro"/>
            </a:endParaRPr>
          </a:p>
        </p:txBody>
      </p:sp>
      <p:pic>
        <p:nvPicPr>
          <p:cNvPr id="110" name="Google Shape;110;p20"/>
          <p:cNvPicPr preferRelativeResize="0"/>
          <p:nvPr/>
        </p:nvPicPr>
        <p:blipFill>
          <a:blip r:embed="rId3">
            <a:alphaModFix/>
          </a:blip>
          <a:stretch>
            <a:fillRect/>
          </a:stretch>
        </p:blipFill>
        <p:spPr>
          <a:xfrm>
            <a:off x="0" y="2571750"/>
            <a:ext cx="1848827" cy="247528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1"/>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Meabh</a:t>
            </a:r>
            <a:endParaRPr/>
          </a:p>
        </p:txBody>
      </p:sp>
      <p:sp>
        <p:nvSpPr>
          <p:cNvPr id="116" name="Google Shape;116;p21"/>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1200"/>
              </a:spcAft>
              <a:buNone/>
            </a:pPr>
            <a:endParaRPr/>
          </a:p>
        </p:txBody>
      </p:sp>
      <p:sp>
        <p:nvSpPr>
          <p:cNvPr id="117" name="Google Shape;117;p21"/>
          <p:cNvSpPr/>
          <p:nvPr/>
        </p:nvSpPr>
        <p:spPr>
          <a:xfrm>
            <a:off x="2153625" y="584650"/>
            <a:ext cx="5432100" cy="4014300"/>
          </a:xfrm>
          <a:prstGeom prst="wedgeEllipseCallout">
            <a:avLst>
              <a:gd name="adj1" fmla="val -54161"/>
              <a:gd name="adj2" fmla="val 26912"/>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1"/>
          <p:cNvSpPr txBox="1"/>
          <p:nvPr/>
        </p:nvSpPr>
        <p:spPr>
          <a:xfrm>
            <a:off x="2527300" y="1517150"/>
            <a:ext cx="4777200" cy="2376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GB" sz="1200">
                <a:solidFill>
                  <a:schemeClr val="dk2"/>
                </a:solidFill>
                <a:latin typeface="Source Code Pro"/>
                <a:ea typeface="Source Code Pro"/>
                <a:cs typeface="Source Code Pro"/>
                <a:sym typeface="Source Code Pro"/>
              </a:rPr>
              <a:t>I really enjoyed learning about Stormont, especially about how laws are passed-they go by the volume of the voices present. If the volume is the same-the MLA’s walk left or right down a corridor and are counted. </a:t>
            </a:r>
            <a:endParaRPr sz="1200">
              <a:solidFill>
                <a:schemeClr val="dk2"/>
              </a:solidFill>
              <a:latin typeface="Source Code Pro"/>
              <a:ea typeface="Source Code Pro"/>
              <a:cs typeface="Source Code Pro"/>
              <a:sym typeface="Source Code Pro"/>
            </a:endParaRPr>
          </a:p>
          <a:p>
            <a:pPr marL="0" lvl="0" indent="0" algn="l" rtl="0">
              <a:lnSpc>
                <a:spcPct val="115000"/>
              </a:lnSpc>
              <a:spcBef>
                <a:spcPts val="1200"/>
              </a:spcBef>
              <a:spcAft>
                <a:spcPts val="0"/>
              </a:spcAft>
              <a:buNone/>
            </a:pPr>
            <a:endParaRPr sz="1200">
              <a:solidFill>
                <a:schemeClr val="dk2"/>
              </a:solidFill>
              <a:latin typeface="Source Code Pro"/>
              <a:ea typeface="Source Code Pro"/>
              <a:cs typeface="Source Code Pro"/>
              <a:sym typeface="Source Code Pro"/>
            </a:endParaRPr>
          </a:p>
          <a:p>
            <a:pPr marL="0" lvl="0" indent="0" algn="l" rtl="0">
              <a:lnSpc>
                <a:spcPct val="115000"/>
              </a:lnSpc>
              <a:spcBef>
                <a:spcPts val="1200"/>
              </a:spcBef>
              <a:spcAft>
                <a:spcPts val="1200"/>
              </a:spcAft>
              <a:buNone/>
            </a:pPr>
            <a:r>
              <a:rPr lang="en-GB" sz="1200">
                <a:solidFill>
                  <a:schemeClr val="dk2"/>
                </a:solidFill>
                <a:latin typeface="Source Code Pro"/>
                <a:ea typeface="Source Code Pro"/>
                <a:cs typeface="Source Code Pro"/>
                <a:sym typeface="Source Code Pro"/>
              </a:rPr>
              <a:t>We had a pretend vote on school uniforms. EVERYONE said ‘no’ when the lady asked did we want school uniforms. I was so surprised!</a:t>
            </a:r>
            <a:endParaRPr sz="800">
              <a:latin typeface="Source Code Pro"/>
              <a:ea typeface="Source Code Pro"/>
              <a:cs typeface="Source Code Pro"/>
              <a:sym typeface="Source Code Pro"/>
            </a:endParaRPr>
          </a:p>
        </p:txBody>
      </p:sp>
      <p:pic>
        <p:nvPicPr>
          <p:cNvPr id="119" name="Google Shape;119;p21"/>
          <p:cNvPicPr preferRelativeResize="0"/>
          <p:nvPr/>
        </p:nvPicPr>
        <p:blipFill>
          <a:blip r:embed="rId3">
            <a:alphaModFix/>
          </a:blip>
          <a:stretch>
            <a:fillRect/>
          </a:stretch>
        </p:blipFill>
        <p:spPr>
          <a:xfrm>
            <a:off x="142875" y="2500200"/>
            <a:ext cx="1775114" cy="2376598"/>
          </a:xfrm>
          <a:prstGeom prst="rect">
            <a:avLst/>
          </a:prstGeom>
          <a:noFill/>
          <a:ln>
            <a:noFill/>
          </a:ln>
        </p:spPr>
      </p:pic>
    </p:spTree>
  </p:cSld>
  <p:clrMapOvr>
    <a:masterClrMapping/>
  </p:clrMapOvr>
</p:sld>
</file>

<file path=ppt/theme/theme1.xml><?xml version="1.0" encoding="utf-8"?>
<a:theme xmlns:a="http://schemas.openxmlformats.org/drawingml/2006/main"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840</Words>
  <Application>Microsoft Office PowerPoint</Application>
  <PresentationFormat>On-screen Show (16:9)</PresentationFormat>
  <Paragraphs>56</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Source Code Pro</vt:lpstr>
      <vt:lpstr>Arial</vt:lpstr>
      <vt:lpstr>Amatic SC</vt:lpstr>
      <vt:lpstr>Beach Day</vt:lpstr>
      <vt:lpstr>   Student Council-Virtual Stormont tour </vt:lpstr>
      <vt:lpstr>PowerPoint Presentation</vt:lpstr>
      <vt:lpstr>Student Council-Virtual Stormont tour </vt:lpstr>
      <vt:lpstr>Jessica </vt:lpstr>
      <vt:lpstr>Ashtin </vt:lpstr>
      <vt:lpstr>Áine</vt:lpstr>
      <vt:lpstr>Melah </vt:lpstr>
      <vt:lpstr>Jude </vt:lpstr>
      <vt:lpstr>Meabh</vt:lpstr>
      <vt:lpstr>Finnian </vt:lpstr>
      <vt:lpstr>Mia </vt:lpstr>
      <vt:lpstr>Aoise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Student Council-Virtual Stormont tour </dc:title>
  <dc:creator>L McNamee</dc:creator>
  <cp:lastModifiedBy>L McNamee</cp:lastModifiedBy>
  <cp:revision>1</cp:revision>
  <dcterms:modified xsi:type="dcterms:W3CDTF">2021-06-10T09:08:18Z</dcterms:modified>
</cp:coreProperties>
</file>